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3BF71-38B7-8642-BFCE-EDAE9BD0CBAF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025CB-9D18-264E-A945-2D020344C9DA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EFB6C-7E96-8F41-8872-189CA1C59F84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81CDE-9BE7-C544-8ACB-7077DFC4270F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BA285-9698-1B45-8319-D90A8C63F150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6CD42-43FF-B740-998F-DCC3802C4CE3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0FFBD-2EE4-8547-BBAE-A1AC91C8D77E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2352-D7AC-F242-9256-A4477BCBF354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CFC6A-9AE6-404D-9FDD-168B477B9C90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1CFCDFD-B4CF-A241-8D71-E814B10BEAF4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A7B589-FD4B-7E46-869A-CBADC5FC564E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D8A92E-5FF9-8143-81B3-CCB531513398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BE8B869-2A3E-4FE4-8A47-30AF4A9EB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4003618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5FA534"/>
              </a:buClr>
              <a:buSzPct val="100000"/>
            </a:pPr>
            <a:r>
              <a:rPr lang="fr-FR" b="1" dirty="0"/>
              <a:t>J’ai vu </a:t>
            </a:r>
            <a:r>
              <a:rPr lang="fr-FR" b="1" i="1" dirty="0"/>
              <a:t>une démarche d’enseignement</a:t>
            </a:r>
            <a:br>
              <a:rPr lang="fr-FR" b="1" i="1" dirty="0"/>
            </a:br>
            <a:r>
              <a:rPr lang="fr-FR" sz="4600" b="1" i="1" dirty="0">
                <a:solidFill>
                  <a:prstClr val="black"/>
                </a:solidFill>
                <a:ea typeface="+mn-ea"/>
                <a:cs typeface="+mn-cs"/>
              </a:rPr>
              <a:t>de séance de langue anglaise</a:t>
            </a:r>
            <a:r>
              <a:rPr lang="fr-FR" sz="4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fr-FR" sz="4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sz="4600" b="1" dirty="0">
                <a:solidFill>
                  <a:prstClr val="black"/>
                </a:solidFill>
                <a:ea typeface="+mn-ea"/>
                <a:cs typeface="+mn-cs"/>
              </a:rPr>
              <a:t>à MOERS (Allemagne) ;</a:t>
            </a:r>
            <a:br>
              <a:rPr lang="fr-FR" sz="4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sz="6000" b="1" dirty="0">
                <a:solidFill>
                  <a:prstClr val="black"/>
                </a:solidFill>
                <a:ea typeface="+mn-ea"/>
                <a:cs typeface="+mn-cs"/>
              </a:rPr>
              <a:t>Je l’ai utilisée en classe</a:t>
            </a:r>
            <a:r>
              <a:rPr lang="fr-FR" sz="4600" b="1" dirty="0">
                <a:solidFill>
                  <a:prstClr val="black"/>
                </a:solidFill>
                <a:ea typeface="+mn-ea"/>
                <a:cs typeface="+mn-cs"/>
              </a:rPr>
              <a:t>…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9AEEAA4-4B6E-46FE-9A54-3AE435EFB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1" y="2086538"/>
            <a:ext cx="3019027" cy="143496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CC676BEC-460F-486B-9DFD-F2753E99F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1" y="368009"/>
            <a:ext cx="1932599" cy="55478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575DDCA-702D-4CFD-B435-812F2B14C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0772" y="368009"/>
            <a:ext cx="2108081" cy="154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11A69F00-D5F6-4EC7-87B5-9553DAB40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649"/>
          <a:stretch/>
        </p:blipFill>
        <p:spPr>
          <a:xfrm>
            <a:off x="2596398" y="1758211"/>
            <a:ext cx="6430036" cy="389800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5-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Task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: Travail d’entraînement à l’écrit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4218" y="5289428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273409" y="6358877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87913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D2BEBBCC-C5D1-43CF-AF2C-9C9C6A187C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5435"/>
          <a:stretch/>
        </p:blipFill>
        <p:spPr>
          <a:xfrm>
            <a:off x="3423738" y="1493255"/>
            <a:ext cx="5681074" cy="433183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6-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Repeat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: point phonologique 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988" y="5249387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6" y="6318836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331099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07F8BC44-8C55-4200-ACFB-0AFA502A1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8910" y="2064636"/>
            <a:ext cx="5890078" cy="42433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7- </a:t>
            </a:r>
            <a:r>
              <a:rPr lang="fr-FR" sz="3200" dirty="0" err="1">
                <a:solidFill>
                  <a:schemeClr val="bg2">
                    <a:lumMod val="50000"/>
                  </a:schemeClr>
                </a:solidFill>
              </a:rPr>
              <a:t>Reflecting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on the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lesson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: clôturer la séance par une Pratique Raisonnée de la Langue ( PRL) </a:t>
            </a:r>
            <a:b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à mener en français</a:t>
            </a: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988" y="5238577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260345" y="6308026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202361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D425A-67EA-4461-9816-D1A4887B7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619" y="1960196"/>
            <a:ext cx="9520158" cy="3450613"/>
          </a:xfrm>
        </p:spPr>
        <p:txBody>
          <a:bodyPr/>
          <a:lstStyle/>
          <a:p>
            <a:r>
              <a:rPr lang="fr-FR" sz="2400" u="sng" dirty="0"/>
              <a:t>Objectifs</a:t>
            </a:r>
            <a:r>
              <a:rPr lang="fr-FR" sz="2400" dirty="0"/>
              <a:t> :</a:t>
            </a: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fr-FR" dirty="0"/>
              <a:t> </a:t>
            </a:r>
            <a:r>
              <a:rPr lang="fr-FR" sz="24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comprendre et communiquer à l’oral en anglais </a:t>
            </a: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fr-FR" sz="24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apprendre de manière coopérative</a:t>
            </a:r>
            <a:endParaRPr lang="fr-FR" sz="2800" kern="150" dirty="0">
              <a:latin typeface="Wingdings" panose="05000000000000000000" pitchFamily="2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fr-FR" sz="24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prenant en compte les dimensions relationnelle et affective</a:t>
            </a:r>
            <a:endParaRPr lang="fr-FR" sz="2800" kern="150" dirty="0">
              <a:latin typeface="Wingdings" panose="05000000000000000000" pitchFamily="2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fr-FR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En créant des repères sûrs, sécurisants, mentalement planifiables et évolutifs (rituels)</a:t>
            </a:r>
            <a:endParaRPr lang="fr-FR" sz="2400" kern="150" dirty="0">
              <a:latin typeface="Wingdings" panose="05000000000000000000" pitchFamily="2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5" y="595423"/>
            <a:ext cx="10204249" cy="662907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3600" b="1" kern="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Scénario</a:t>
            </a:r>
            <a:r>
              <a:rPr lang="fr-FR" sz="3600" kern="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pédagogique</a:t>
            </a:r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253" y="5249387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221156" y="6375097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Mobilité à MOERS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258B6A7-0CA4-4FD3-99D5-AE6FA936053F}"/>
              </a:ext>
            </a:extLst>
          </p:cNvPr>
          <p:cNvSpPr/>
          <p:nvPr/>
        </p:nvSpPr>
        <p:spPr>
          <a:xfrm>
            <a:off x="1534696" y="1313865"/>
            <a:ext cx="9757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avec une série de </a:t>
            </a:r>
            <a:r>
              <a:rPr lang="fr-FR" sz="3600" b="1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tâches de communication active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8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D425A-67EA-4461-9816-D1A4887B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</a:pPr>
            <a:endParaRPr lang="fr-FR" kern="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fr-FR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1 </a:t>
            </a:r>
            <a:r>
              <a:rPr lang="fr-FR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langages pour penser et communiquer (Comprendre et s’exprimer en utilisant  une LVE)</a:t>
            </a:r>
            <a:endParaRPr lang="fr-FR" sz="3600" kern="150" dirty="0"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fr-FR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2 </a:t>
            </a:r>
            <a:r>
              <a:rPr lang="fr-FR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méthodes et outils pour apprendre (coopérer)</a:t>
            </a:r>
            <a:endParaRPr lang="fr-FR" sz="3600" kern="150" dirty="0"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fr-FR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3  </a:t>
            </a:r>
            <a:r>
              <a:rPr lang="fr-FR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formation de la personne et du citoyen (prendre la parole et s’impliquer)</a:t>
            </a:r>
            <a:endParaRPr lang="fr-FR" sz="3600" kern="150" dirty="0"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5 </a:t>
            </a:r>
            <a:r>
              <a:rPr lang="fr-FR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représentations du monde (intégrer les spécificités culturelles)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56" y="481532"/>
            <a:ext cx="9520158" cy="850879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Compétences du socle commun travaillées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988" y="5064721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6" y="6459809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16B8CA6-20E8-446A-91AD-A1F27D835B0C}"/>
              </a:ext>
            </a:extLst>
          </p:cNvPr>
          <p:cNvSpPr txBox="1"/>
          <p:nvPr/>
        </p:nvSpPr>
        <p:spPr>
          <a:xfrm>
            <a:off x="4724502" y="1301309"/>
            <a:ext cx="261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Niveau : Cycle 3</a:t>
            </a:r>
          </a:p>
        </p:txBody>
      </p:sp>
    </p:spTree>
    <p:extLst>
      <p:ext uri="{BB962C8B-B14F-4D97-AF65-F5344CB8AC3E}">
        <p14:creationId xmlns:p14="http://schemas.microsoft.com/office/powerpoint/2010/main" val="42099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D425A-67EA-4461-9816-D1A4887B7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60" y="2015732"/>
            <a:ext cx="10055394" cy="3450613"/>
          </a:xfrm>
        </p:spPr>
        <p:txBody>
          <a:bodyPr/>
          <a:lstStyle/>
          <a:p>
            <a:endParaRPr lang="fr-FR" sz="3200" i="1" dirty="0">
              <a:solidFill>
                <a:prstClr val="black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prstClr val="black"/>
                </a:solidFill>
                <a:latin typeface="Liberation Serif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Réactivation de structures langagières utilisées et du lexique.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687918"/>
            <a:ext cx="9415834" cy="1049235"/>
          </a:xfrm>
        </p:spPr>
        <p:txBody>
          <a:bodyPr>
            <a:normAutofit/>
          </a:bodyPr>
          <a:lstStyle/>
          <a:p>
            <a:r>
              <a:rPr lang="fr-FR" sz="3600" b="1" dirty="0"/>
              <a:t>Objectif spécifique de la </a:t>
            </a:r>
            <a:r>
              <a:rPr lang="fr-FR" sz="3600" b="1" dirty="0" smtClean="0"/>
              <a:t>séance observée</a:t>
            </a:r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988" y="5091700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7" y="6345815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8153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D425A-67EA-4461-9816-D1A4887B7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422" y="1849716"/>
            <a:ext cx="5684347" cy="345061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Ecouter, parler et comprendre</a:t>
            </a:r>
          </a:p>
          <a:p>
            <a:r>
              <a:rPr lang="fr-FR" dirty="0"/>
              <a:t>Parler en continu, réagir et dialoguer</a:t>
            </a:r>
          </a:p>
          <a:p>
            <a:r>
              <a:rPr lang="fr-FR" dirty="0"/>
              <a:t>Ecouter, parler et comprendre</a:t>
            </a:r>
          </a:p>
          <a:p>
            <a:r>
              <a:rPr lang="fr-FR" dirty="0"/>
              <a:t>Ecouter et comprendre</a:t>
            </a:r>
          </a:p>
          <a:p>
            <a:r>
              <a:rPr lang="fr-FR" dirty="0"/>
              <a:t>Ecouter, lire et comprendre et s’auto-évaluer</a:t>
            </a:r>
          </a:p>
          <a:p>
            <a:r>
              <a:rPr lang="fr-FR" dirty="0"/>
              <a:t>Parler et prononcer correctement</a:t>
            </a:r>
          </a:p>
          <a:p>
            <a:r>
              <a:rPr lang="fr-FR" dirty="0"/>
              <a:t>Réfléchir sur ses apprentissages</a:t>
            </a: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739" y="527544"/>
            <a:ext cx="9520158" cy="1049235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Les différentes p</a:t>
            </a:r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</a:rPr>
              <a:t>hases </a:t>
            </a:r>
            <a:r>
              <a:rPr lang="fr-FR" sz="3600" b="1" dirty="0">
                <a:solidFill>
                  <a:schemeClr val="bg2">
                    <a:lumMod val="50000"/>
                  </a:schemeClr>
                </a:solidFill>
              </a:rPr>
              <a:t>de la séance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988" y="5130888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7" y="6385003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023C7408-56F9-4694-ACE6-3EE6421C2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337" y="1675296"/>
            <a:ext cx="4642589" cy="401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D582F14E-555A-4A77-8B20-42AE0037A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22" t="7079" r="5674"/>
          <a:stretch/>
        </p:blipFill>
        <p:spPr>
          <a:xfrm>
            <a:off x="2983338" y="1450060"/>
            <a:ext cx="6005650" cy="418003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1- Use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language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remember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rebrassage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988" y="5130888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6" y="6385003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66655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D425A-67EA-4461-9816-D1A4887B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2-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Walk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talk: mettre les élèves en action, utiliser la langue pour communiquer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770" y="5300329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7" y="6345815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2306F4E2-2635-4C06-96E3-694DC22E9C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3" r="7878"/>
          <a:stretch/>
        </p:blipFill>
        <p:spPr>
          <a:xfrm>
            <a:off x="2756262" y="1658993"/>
            <a:ext cx="6657261" cy="399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1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E979BAA4-F5C3-4F01-8F9F-F464DA80B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862"/>
          <a:stretch/>
        </p:blipFill>
        <p:spPr>
          <a:xfrm>
            <a:off x="2391772" y="1307314"/>
            <a:ext cx="6673849" cy="460921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3-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Memorize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: fixer le lexique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4218" y="5419219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299533" y="6339619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125379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="" xmlns:a16="http://schemas.microsoft.com/office/drawing/2014/main" id="{C6929303-8BFD-4B45-8F71-18F962A12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71"/>
          <a:stretch/>
        </p:blipFill>
        <p:spPr>
          <a:xfrm>
            <a:off x="2574214" y="1598618"/>
            <a:ext cx="6256278" cy="389989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89557F-E2D4-4A10-9E5F-7596C7DD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4-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Listening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activities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: les activités d’écoute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5A96BC09-D28A-4BE0-98AF-710EDE2E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988" y="5249387"/>
            <a:ext cx="3017782" cy="143878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B54EA-FC7D-4C05-BB11-F938B1A94FCE}"/>
              </a:ext>
            </a:extLst>
          </p:cNvPr>
          <p:cNvSpPr txBox="1"/>
          <p:nvPr/>
        </p:nvSpPr>
        <p:spPr>
          <a:xfrm>
            <a:off x="404037" y="6342228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Mobilité à MOERS</a:t>
            </a:r>
          </a:p>
        </p:txBody>
      </p:sp>
    </p:spTree>
    <p:extLst>
      <p:ext uri="{BB962C8B-B14F-4D97-AF65-F5344CB8AC3E}">
        <p14:creationId xmlns:p14="http://schemas.microsoft.com/office/powerpoint/2010/main" val="1828411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278</Words>
  <Application>Microsoft Office PowerPoint</Application>
  <PresentationFormat>Personnalisé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J’ai vu une démarche d’enseignement de séance de langue anglaise à MOERS (Allemagne) ; Je l’ai utilisée en classe…</vt:lpstr>
      <vt:lpstr>Scénario pédagogique</vt:lpstr>
      <vt:lpstr>Compétences du socle commun travaillées</vt:lpstr>
      <vt:lpstr>Objectif spécifique de la séance observée</vt:lpstr>
      <vt:lpstr>Les différentes phases de la séance</vt:lpstr>
      <vt:lpstr>1- Use language to remember: rebrassage</vt:lpstr>
      <vt:lpstr>2- Walk and talk: mettre les élèves en action, utiliser la langue pour communiquer</vt:lpstr>
      <vt:lpstr>3- Memorize: fixer le lexique</vt:lpstr>
      <vt:lpstr>4- Listening activities: les activités d’écoute</vt:lpstr>
      <vt:lpstr>5- Task: Travail d’entraînement à l’écrit</vt:lpstr>
      <vt:lpstr>6- Repeat: point phonologique </vt:lpstr>
      <vt:lpstr>7- Reflecting on the lesson: clôturer la séance par une Pratique Raisonnée de la Langue ( PRL)  à mener en français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Démarche d’enseignement d’une séance de langue anglaise</dc:title>
  <dc:creator>Caroline Wyart-Duparc</dc:creator>
  <cp:lastModifiedBy>UserMoulin4</cp:lastModifiedBy>
  <cp:revision>19</cp:revision>
  <dcterms:created xsi:type="dcterms:W3CDTF">2018-04-24T18:52:24Z</dcterms:created>
  <dcterms:modified xsi:type="dcterms:W3CDTF">2018-05-24T21:08:01Z</dcterms:modified>
</cp:coreProperties>
</file>